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46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2196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8195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89469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423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22100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0174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4784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1274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562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675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230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055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1897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0922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9837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8B80A-52CB-48BE-B05C-B7FE179180EC}" type="datetimeFigureOut">
              <a:rPr lang="en-IN" smtClean="0"/>
              <a:t>14-08-2018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8A933A-F747-430F-8477-63AC5AF31AF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435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42806" y="0"/>
            <a:ext cx="5066676" cy="887910"/>
          </a:xfrm>
        </p:spPr>
        <p:txBody>
          <a:bodyPr/>
          <a:lstStyle/>
          <a:p>
            <a:pPr algn="ctr"/>
            <a:r>
              <a:rPr lang="en-IN" dirty="0" err="1" smtClean="0"/>
              <a:t>Sangam</a:t>
            </a:r>
            <a:r>
              <a:rPr lang="en-IN" dirty="0" smtClean="0"/>
              <a:t> Society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763" y="887910"/>
            <a:ext cx="11557416" cy="5636302"/>
          </a:xfrm>
        </p:spPr>
        <p:txBody>
          <a:bodyPr>
            <a:noAutofit/>
          </a:bodyPr>
          <a:lstStyle/>
          <a:p>
            <a:pPr algn="ctr"/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Tribes in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Tamilagam</a:t>
            </a:r>
            <a:endParaRPr lang="en-IN" sz="2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Sangam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Lietrature</a:t>
            </a:r>
            <a:r>
              <a:rPr lang="en-IN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major evidences to prove the social activities of the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Sangam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People.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Tolkappiyam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Kalittogai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and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Ainkurunuru</a:t>
            </a:r>
            <a:r>
              <a:rPr lang="en-IN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mentions various tribes and their occupations and cultural life.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Hunters and Robbers were mentioned as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Vedar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and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Eyinar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Fishermen were called as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Paratavar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or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Minavar</a:t>
            </a:r>
            <a:endParaRPr lang="en-IN" sz="2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Panar</a:t>
            </a:r>
            <a:r>
              <a:rPr lang="en-IN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– Wandering groups,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Tudiars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and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Paraiyars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were used to beat drums to announce royal orders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Maravars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were professional fighters or warriors.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Kallars</a:t>
            </a: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 were robbers.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en-IN" sz="2400" b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The above mentioned tribes were treated low status in the social order.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en-IN" sz="2400" b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079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315" y="99935"/>
            <a:ext cx="8596668" cy="799475"/>
          </a:xfrm>
        </p:spPr>
        <p:txBody>
          <a:bodyPr/>
          <a:lstStyle/>
          <a:p>
            <a:pPr algn="ctr"/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Trade</a:t>
            </a:r>
            <a:endParaRPr lang="en-IN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05" y="644577"/>
            <a:ext cx="11422505" cy="592111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IN" sz="3000" b="1" dirty="0" smtClean="0">
                <a:solidFill>
                  <a:srgbClr val="0070C0"/>
                </a:solidFill>
              </a:rPr>
              <a:t>Internal Trade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 smtClean="0"/>
              <a:t>Biggest towns, there were established markets or bazaars.</a:t>
            </a:r>
          </a:p>
          <a:p>
            <a:pPr marL="0" indent="0" algn="just">
              <a:buNone/>
            </a:pPr>
            <a:r>
              <a:rPr lang="en-IN" sz="2400" b="1" dirty="0" smtClean="0"/>
              <a:t>Two types of Markets: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i="1" u="sng" dirty="0" err="1" smtClean="0"/>
              <a:t>Nalankadi</a:t>
            </a:r>
            <a:r>
              <a:rPr lang="en-IN" sz="2400" b="1" i="1" u="sng" dirty="0" smtClean="0"/>
              <a:t> </a:t>
            </a:r>
            <a:r>
              <a:rPr lang="en-IN" sz="2400" b="1" dirty="0" smtClean="0"/>
              <a:t>(morning market)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i="1" u="sng" dirty="0" err="1" smtClean="0"/>
              <a:t>Allankadi</a:t>
            </a:r>
            <a:r>
              <a:rPr lang="en-IN" sz="2400" b="1" u="sng" dirty="0" smtClean="0"/>
              <a:t> </a:t>
            </a:r>
            <a:r>
              <a:rPr lang="en-IN" sz="2400" b="1" dirty="0" smtClean="0"/>
              <a:t>(evening market)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i="1" dirty="0" err="1" smtClean="0"/>
              <a:t>Silpapadikaram</a:t>
            </a:r>
            <a:r>
              <a:rPr lang="en-IN" sz="2400" b="1" dirty="0" smtClean="0"/>
              <a:t> gives detailed description of the markets in the city of Puhar.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/>
              <a:t>Internal trade was mainly based on the barter system.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/>
              <a:t>Paddy was the most commonly accepted medium of exchange.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/>
              <a:t>Textiles, Copper wares, wooden articles, gold ornaments, dolls, perfumes, flowers, salt, oil and fish.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/>
              <a:t>Traders were settled in separate streets.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dirty="0"/>
              <a:t>Traders association called </a:t>
            </a:r>
            <a:r>
              <a:rPr lang="en-IN" sz="2400" i="1" dirty="0" err="1"/>
              <a:t>Vanikachchattu</a:t>
            </a:r>
            <a:r>
              <a:rPr lang="en-IN" sz="2400" i="1" dirty="0"/>
              <a:t> </a:t>
            </a:r>
            <a:r>
              <a:rPr lang="en-IN" sz="2400" dirty="0"/>
              <a:t>or ‘chambers of Commerce’ for protecting traders.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i="1" dirty="0" smtClean="0"/>
              <a:t>Tolls</a:t>
            </a:r>
            <a:r>
              <a:rPr lang="en-IN" sz="2400" b="1" dirty="0" smtClean="0"/>
              <a:t> were collected from cart.</a:t>
            </a:r>
          </a:p>
          <a:p>
            <a:pPr>
              <a:buFont typeface="Wingdings" panose="05000000000000000000" pitchFamily="2" charset="2"/>
              <a:buChar char="Ø"/>
            </a:pPr>
            <a:endParaRPr lang="en-IN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IN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en-IN" sz="2400" b="1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en-IN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780964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25" y="329784"/>
            <a:ext cx="11152682" cy="6235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dirty="0" smtClean="0">
                <a:solidFill>
                  <a:srgbClr val="0070C0"/>
                </a:solidFill>
              </a:rPr>
              <a:t> Foreign Trade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</a:rPr>
              <a:t>Great demands in foreign countries. Pepper, ginger, rice, turmeric, pearls, cotton fabrics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2060"/>
                </a:solidFill>
              </a:rPr>
              <a:t> </a:t>
            </a:r>
            <a:r>
              <a:rPr lang="en-IN" sz="2400" b="1" dirty="0" smtClean="0">
                <a:solidFill>
                  <a:srgbClr val="002060"/>
                </a:solidFill>
              </a:rPr>
              <a:t>Brisk trade with foreign countries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</a:rPr>
              <a:t>Commercial Contacts with Egypt, Rome, Burma, Malaya, Java, Sumatra and China.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</a:rPr>
              <a:t>Strabo gave authentic information about the trade relations between Rome and </a:t>
            </a:r>
            <a:r>
              <a:rPr lang="en-IN" sz="2400" b="1" dirty="0" err="1" smtClean="0">
                <a:solidFill>
                  <a:srgbClr val="002060"/>
                </a:solidFill>
              </a:rPr>
              <a:t>Pandyan</a:t>
            </a:r>
            <a:r>
              <a:rPr lang="en-IN" sz="2400" b="1" dirty="0" smtClean="0">
                <a:solidFill>
                  <a:srgbClr val="002060"/>
                </a:solidFill>
              </a:rPr>
              <a:t> kingdom.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</a:rPr>
              <a:t>‘</a:t>
            </a:r>
            <a:r>
              <a:rPr lang="en-IN" sz="2400" b="1" i="1" dirty="0" err="1" smtClean="0">
                <a:solidFill>
                  <a:srgbClr val="002060"/>
                </a:solidFill>
              </a:rPr>
              <a:t>Yavanas</a:t>
            </a:r>
            <a:r>
              <a:rPr lang="en-IN" sz="2400" b="1" i="1" dirty="0" smtClean="0">
                <a:solidFill>
                  <a:srgbClr val="002060"/>
                </a:solidFill>
              </a:rPr>
              <a:t>’ </a:t>
            </a:r>
            <a:r>
              <a:rPr lang="en-IN" sz="2400" b="1" dirty="0" smtClean="0">
                <a:solidFill>
                  <a:srgbClr val="002060"/>
                </a:solidFill>
              </a:rPr>
              <a:t>Roman traders initially settled in Puhar. Later they </a:t>
            </a:r>
            <a:r>
              <a:rPr lang="en-IN" sz="2400" b="1" dirty="0" err="1" smtClean="0">
                <a:solidFill>
                  <a:srgbClr val="002060"/>
                </a:solidFill>
              </a:rPr>
              <a:t>entred</a:t>
            </a:r>
            <a:r>
              <a:rPr lang="en-IN" sz="2400" b="1" dirty="0" smtClean="0">
                <a:solidFill>
                  <a:srgbClr val="002060"/>
                </a:solidFill>
              </a:rPr>
              <a:t> into royal services as body-guards, palace guards and guards in the military camps.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</a:rPr>
              <a:t>Ship-building was a native industry. Ship called ‘</a:t>
            </a:r>
            <a:r>
              <a:rPr lang="en-IN" sz="2400" b="1" i="1" dirty="0" err="1" smtClean="0">
                <a:solidFill>
                  <a:srgbClr val="002060"/>
                </a:solidFill>
              </a:rPr>
              <a:t>Marakkalam</a:t>
            </a:r>
            <a:r>
              <a:rPr lang="en-IN" sz="2400" b="1" i="1" dirty="0" smtClean="0">
                <a:solidFill>
                  <a:srgbClr val="002060"/>
                </a:solidFill>
              </a:rPr>
              <a:t>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i="1" dirty="0" err="1" smtClean="0">
                <a:solidFill>
                  <a:srgbClr val="002060"/>
                </a:solidFill>
              </a:rPr>
              <a:t>Pattinappalai</a:t>
            </a:r>
            <a:r>
              <a:rPr lang="en-IN" sz="2400" b="1" i="1" dirty="0" smtClean="0">
                <a:solidFill>
                  <a:srgbClr val="002060"/>
                </a:solidFill>
              </a:rPr>
              <a:t> </a:t>
            </a:r>
            <a:r>
              <a:rPr lang="en-IN" sz="2400" b="1" i="1" smtClean="0">
                <a:solidFill>
                  <a:srgbClr val="002060"/>
                </a:solidFill>
              </a:rPr>
              <a:t>– </a:t>
            </a:r>
            <a:r>
              <a:rPr lang="en-IN" sz="2400" b="1" smtClean="0">
                <a:solidFill>
                  <a:srgbClr val="002060"/>
                </a:solidFill>
              </a:rPr>
              <a:t>harbour of Puhar</a:t>
            </a:r>
          </a:p>
          <a:p>
            <a:pPr marL="0" indent="0">
              <a:buNone/>
            </a:pPr>
            <a:endParaRPr lang="en-IN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IN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IN" sz="2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IN" sz="2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IN" sz="2400" b="1" dirty="0">
              <a:solidFill>
                <a:srgbClr val="0070C0"/>
              </a:solidFill>
            </a:endParaRP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678715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4460" y="842939"/>
            <a:ext cx="10088380" cy="4763383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Brahmins</a:t>
            </a:r>
            <a:r>
              <a:rPr lang="en-IN" sz="2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 played major role  and maintained supreme place in the social structure</a:t>
            </a:r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.</a:t>
            </a:r>
          </a:p>
          <a:p>
            <a:pPr marL="342900" indent="-342900" algn="l"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Merchant Community – </a:t>
            </a:r>
            <a:r>
              <a:rPr lang="en-IN" sz="2400" b="1" i="1" dirty="0" err="1" smtClean="0">
                <a:solidFill>
                  <a:srgbClr val="00B050"/>
                </a:solidFill>
                <a:latin typeface="Bookman Old Style" panose="02050604050505020204" pitchFamily="18" charset="0"/>
              </a:rPr>
              <a:t>Vaisiyas</a:t>
            </a:r>
            <a:r>
              <a:rPr lang="en-IN" sz="24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 </a:t>
            </a:r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(Puhar was great city for </a:t>
            </a:r>
            <a:r>
              <a:rPr lang="en-IN" sz="24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Vaisiyas</a:t>
            </a:r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)</a:t>
            </a:r>
          </a:p>
          <a:p>
            <a:pPr marL="342900" indent="-342900" algn="l"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n-IN" sz="2400" b="1" i="1" dirty="0" err="1" smtClean="0">
                <a:solidFill>
                  <a:srgbClr val="00B050"/>
                </a:solidFill>
                <a:latin typeface="Bookman Old Style" panose="02050604050505020204" pitchFamily="18" charset="0"/>
              </a:rPr>
              <a:t>Chetti</a:t>
            </a:r>
            <a:r>
              <a:rPr lang="en-IN" sz="24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 </a:t>
            </a:r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– commercial communities; </a:t>
            </a:r>
          </a:p>
          <a:p>
            <a:pPr marL="342900" indent="-342900" algn="l"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n-IN" sz="2400" b="1" i="1" dirty="0" err="1" smtClean="0">
                <a:solidFill>
                  <a:srgbClr val="00B050"/>
                </a:solidFill>
                <a:latin typeface="Bookman Old Style" panose="02050604050505020204" pitchFamily="18" charset="0"/>
              </a:rPr>
              <a:t>Vellalas</a:t>
            </a:r>
            <a:r>
              <a:rPr lang="en-IN" sz="24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 </a:t>
            </a:r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–agriculturalists ; </a:t>
            </a:r>
          </a:p>
          <a:p>
            <a:pPr marL="342900" indent="-342900" algn="l"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n-IN" sz="2400" b="1" i="1" dirty="0" err="1" smtClean="0">
                <a:solidFill>
                  <a:srgbClr val="00B050"/>
                </a:solidFill>
                <a:latin typeface="Bookman Old Style" panose="02050604050505020204" pitchFamily="18" charset="0"/>
              </a:rPr>
              <a:t>Umanars</a:t>
            </a:r>
            <a:r>
              <a:rPr lang="en-IN" sz="24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 </a:t>
            </a:r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– Salt manufacturers and sellers</a:t>
            </a:r>
          </a:p>
          <a:p>
            <a:pPr marL="342900" indent="-342900" algn="l"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n-IN" sz="2400" b="1" i="1" dirty="0" err="1" smtClean="0">
                <a:solidFill>
                  <a:srgbClr val="00B050"/>
                </a:solidFill>
                <a:latin typeface="Bookman Old Style" panose="02050604050505020204" pitchFamily="18" charset="0"/>
              </a:rPr>
              <a:t>Kollan</a:t>
            </a:r>
            <a:r>
              <a:rPr lang="en-IN" sz="24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 </a:t>
            </a:r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–</a:t>
            </a:r>
            <a:r>
              <a:rPr lang="en-IN" sz="2400" b="1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Blaksmith</a:t>
            </a:r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;  </a:t>
            </a:r>
            <a:r>
              <a:rPr lang="en-IN" sz="2400" b="1" i="1" dirty="0" err="1" smtClean="0">
                <a:solidFill>
                  <a:srgbClr val="00B050"/>
                </a:solidFill>
                <a:latin typeface="Bookman Old Style" panose="02050604050505020204" pitchFamily="18" charset="0"/>
              </a:rPr>
              <a:t>Porkollan</a:t>
            </a:r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– goldsmith</a:t>
            </a:r>
          </a:p>
          <a:p>
            <a:pPr marL="342900" indent="-342900" algn="l">
              <a:buClr>
                <a:srgbClr val="FF0066"/>
              </a:buClr>
              <a:buFont typeface="Wingdings" panose="05000000000000000000" pitchFamily="2" charset="2"/>
              <a:buChar char="Ø"/>
            </a:pPr>
            <a:r>
              <a:rPr lang="en-IN" sz="2400" b="1" i="1" dirty="0" err="1" smtClean="0">
                <a:solidFill>
                  <a:srgbClr val="00B050"/>
                </a:solidFill>
                <a:latin typeface="Bookman Old Style" panose="02050604050505020204" pitchFamily="18" charset="0"/>
              </a:rPr>
              <a:t>Tachchan</a:t>
            </a:r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– carpenter.</a:t>
            </a:r>
          </a:p>
          <a:p>
            <a:pPr algn="l"/>
            <a:r>
              <a:rPr lang="en-IN" sz="2400" b="1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  <a:endParaRPr lang="en-IN" sz="2400" b="1" dirty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Ø"/>
            </a:pPr>
            <a:endParaRPr lang="en-IN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90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4892"/>
            <a:ext cx="8596668" cy="629586"/>
          </a:xfrm>
        </p:spPr>
        <p:txBody>
          <a:bodyPr>
            <a:noAutofit/>
          </a:bodyPr>
          <a:lstStyle/>
          <a:p>
            <a:pPr algn="ctr"/>
            <a:r>
              <a:rPr lang="en-IN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of Women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695" y="794479"/>
            <a:ext cx="10882859" cy="5846164"/>
          </a:xfrm>
        </p:spPr>
        <p:txBody>
          <a:bodyPr>
            <a:noAutofit/>
          </a:bodyPr>
          <a:lstStyle/>
          <a:p>
            <a:pPr>
              <a:buClr>
                <a:srgbClr val="002060"/>
              </a:buClr>
              <a:buSzPct val="89000"/>
              <a:buFont typeface="Wingdings 3" panose="05040102010807070707" pitchFamily="18" charset="2"/>
              <a:buChar char=""/>
            </a:pPr>
            <a:r>
              <a:rPr lang="en-IN" sz="2400" b="1" dirty="0" smtClean="0">
                <a:solidFill>
                  <a:schemeClr val="tx1"/>
                </a:solidFill>
              </a:rPr>
              <a:t>Women were not treated equally with men</a:t>
            </a:r>
          </a:p>
          <a:p>
            <a:pPr>
              <a:buClr>
                <a:srgbClr val="002060"/>
              </a:buClr>
              <a:buSzPct val="89000"/>
              <a:buFont typeface="Wingdings 3" panose="05040102010807070707" pitchFamily="18" charset="2"/>
              <a:buChar char=""/>
            </a:pPr>
            <a:r>
              <a:rPr lang="en-IN" sz="2400" b="1" dirty="0" smtClean="0">
                <a:solidFill>
                  <a:schemeClr val="tx1"/>
                </a:solidFill>
              </a:rPr>
              <a:t>Legal and social equality between men and women were rare</a:t>
            </a:r>
          </a:p>
          <a:p>
            <a:pPr>
              <a:buClr>
                <a:srgbClr val="002060"/>
              </a:buClr>
              <a:buSzPct val="89000"/>
              <a:buFont typeface="Wingdings 3" panose="05040102010807070707" pitchFamily="18" charset="2"/>
              <a:buChar char=""/>
            </a:pPr>
            <a:r>
              <a:rPr lang="en-IN" sz="2400" b="1" dirty="0" smtClean="0">
                <a:solidFill>
                  <a:schemeClr val="tx1"/>
                </a:solidFill>
              </a:rPr>
              <a:t>Rarely women were respected and considered gods and were worshiped in temple.</a:t>
            </a:r>
          </a:p>
          <a:p>
            <a:pPr>
              <a:buClr>
                <a:srgbClr val="002060"/>
              </a:buClr>
              <a:buSzPct val="89000"/>
              <a:buFont typeface="Wingdings 3" panose="05040102010807070707" pitchFamily="18" charset="2"/>
              <a:buChar char=""/>
            </a:pPr>
            <a:r>
              <a:rPr lang="en-IN" sz="2400" b="1" dirty="0" err="1" smtClean="0">
                <a:solidFill>
                  <a:schemeClr val="tx1"/>
                </a:solidFill>
              </a:rPr>
              <a:t>Cheran</a:t>
            </a:r>
            <a:r>
              <a:rPr lang="en-IN" sz="2400" b="1" dirty="0" smtClean="0">
                <a:solidFill>
                  <a:schemeClr val="tx1"/>
                </a:solidFill>
              </a:rPr>
              <a:t> </a:t>
            </a:r>
            <a:r>
              <a:rPr lang="en-IN" sz="2400" b="1" dirty="0" err="1" smtClean="0">
                <a:solidFill>
                  <a:schemeClr val="tx1"/>
                </a:solidFill>
              </a:rPr>
              <a:t>Senguttuvan</a:t>
            </a:r>
            <a:r>
              <a:rPr lang="en-IN" sz="2400" b="1" dirty="0" smtClean="0">
                <a:solidFill>
                  <a:schemeClr val="tx1"/>
                </a:solidFill>
              </a:rPr>
              <a:t>, constructed a temple for </a:t>
            </a:r>
            <a:r>
              <a:rPr lang="en-IN" sz="2400" b="1" dirty="0" err="1" smtClean="0">
                <a:solidFill>
                  <a:schemeClr val="tx1"/>
                </a:solidFill>
              </a:rPr>
              <a:t>Kannagi</a:t>
            </a:r>
            <a:r>
              <a:rPr lang="en-IN" sz="2400" b="1" dirty="0" smtClean="0">
                <a:solidFill>
                  <a:schemeClr val="tx1"/>
                </a:solidFill>
              </a:rPr>
              <a:t> in 2</a:t>
            </a:r>
            <a:r>
              <a:rPr lang="en-IN" sz="2400" b="1" baseline="30000" dirty="0" smtClean="0">
                <a:solidFill>
                  <a:schemeClr val="tx1"/>
                </a:solidFill>
              </a:rPr>
              <a:t>nd</a:t>
            </a:r>
            <a:r>
              <a:rPr lang="en-IN" sz="2400" b="1" dirty="0" smtClean="0">
                <a:solidFill>
                  <a:schemeClr val="tx1"/>
                </a:solidFill>
              </a:rPr>
              <a:t> century A.D</a:t>
            </a:r>
          </a:p>
          <a:p>
            <a:pPr>
              <a:buClr>
                <a:srgbClr val="002060"/>
              </a:buClr>
              <a:buSzPct val="89000"/>
              <a:buFont typeface="Wingdings 3" panose="05040102010807070707" pitchFamily="18" charset="2"/>
              <a:buChar char=""/>
            </a:pPr>
            <a:r>
              <a:rPr lang="en-IN" sz="2400" b="1" dirty="0" smtClean="0">
                <a:solidFill>
                  <a:schemeClr val="tx1"/>
                </a:solidFill>
              </a:rPr>
              <a:t>Girls who attained the age were treated separately</a:t>
            </a:r>
          </a:p>
          <a:p>
            <a:pPr>
              <a:buClr>
                <a:srgbClr val="002060"/>
              </a:buClr>
              <a:buSzPct val="89000"/>
              <a:buFont typeface="Wingdings 3" panose="05040102010807070707" pitchFamily="18" charset="2"/>
              <a:buChar char=""/>
            </a:pPr>
            <a:r>
              <a:rPr lang="en-IN" sz="2400" b="1" dirty="0" smtClean="0">
                <a:solidFill>
                  <a:schemeClr val="tx1"/>
                </a:solidFill>
              </a:rPr>
              <a:t>Importance given to </a:t>
            </a:r>
            <a:r>
              <a:rPr lang="en-IN" sz="2400" b="1" i="1" dirty="0" err="1" smtClean="0">
                <a:solidFill>
                  <a:schemeClr val="tx1"/>
                </a:solidFill>
              </a:rPr>
              <a:t>karpu</a:t>
            </a:r>
            <a:r>
              <a:rPr lang="en-IN" sz="2400" b="1" i="1" dirty="0" smtClean="0">
                <a:solidFill>
                  <a:schemeClr val="tx1"/>
                </a:solidFill>
              </a:rPr>
              <a:t> or </a:t>
            </a:r>
            <a:r>
              <a:rPr lang="en-IN" sz="2400" b="1" dirty="0" smtClean="0">
                <a:solidFill>
                  <a:schemeClr val="tx1"/>
                </a:solidFill>
              </a:rPr>
              <a:t>chastity</a:t>
            </a:r>
            <a:r>
              <a:rPr lang="en-IN" sz="2400" b="1" i="1" dirty="0" smtClean="0">
                <a:solidFill>
                  <a:schemeClr val="tx1"/>
                </a:solidFill>
              </a:rPr>
              <a:t> </a:t>
            </a:r>
            <a:r>
              <a:rPr lang="en-IN" sz="2400" b="1" dirty="0" smtClean="0">
                <a:solidFill>
                  <a:schemeClr val="tx1"/>
                </a:solidFill>
              </a:rPr>
              <a:t>of women.</a:t>
            </a:r>
          </a:p>
          <a:p>
            <a:pPr>
              <a:buClr>
                <a:srgbClr val="002060"/>
              </a:buClr>
              <a:buSzPct val="89000"/>
              <a:buFont typeface="Wingdings 3" panose="05040102010807070707" pitchFamily="18" charset="2"/>
              <a:buChar char=""/>
            </a:pPr>
            <a:r>
              <a:rPr lang="en-IN" sz="2400" b="1" dirty="0" smtClean="0">
                <a:solidFill>
                  <a:schemeClr val="tx1"/>
                </a:solidFill>
              </a:rPr>
              <a:t>Marriage – Happiest occasion for all women</a:t>
            </a:r>
          </a:p>
          <a:p>
            <a:pPr>
              <a:buClr>
                <a:srgbClr val="002060"/>
              </a:buClr>
              <a:buSzPct val="89000"/>
              <a:buFont typeface="Wingdings 3" panose="05040102010807070707" pitchFamily="18" charset="2"/>
              <a:buChar char=""/>
            </a:pPr>
            <a:r>
              <a:rPr lang="en-IN" sz="2400" b="1" dirty="0" smtClean="0">
                <a:solidFill>
                  <a:schemeClr val="tx1"/>
                </a:solidFill>
              </a:rPr>
              <a:t>Husband –considered as God. Don’t have rights to involve husband’s decision making. Best example; </a:t>
            </a:r>
            <a:r>
              <a:rPr lang="en-IN" sz="2400" b="1" dirty="0" err="1" smtClean="0">
                <a:solidFill>
                  <a:schemeClr val="tx1"/>
                </a:solidFill>
              </a:rPr>
              <a:t>Silappathigaram</a:t>
            </a:r>
            <a:endParaRPr lang="en-IN" sz="2400" b="1" dirty="0">
              <a:solidFill>
                <a:schemeClr val="tx1"/>
              </a:solidFill>
            </a:endParaRPr>
          </a:p>
          <a:p>
            <a:pPr>
              <a:buClr>
                <a:srgbClr val="002060"/>
              </a:buClr>
              <a:buSzPct val="89000"/>
              <a:buFont typeface="Wingdings 3" panose="05040102010807070707" pitchFamily="18" charset="2"/>
              <a:buChar char=""/>
            </a:pPr>
            <a:r>
              <a:rPr lang="en-IN" sz="2400" b="1" dirty="0" smtClean="0">
                <a:solidFill>
                  <a:schemeClr val="tx1"/>
                </a:solidFill>
              </a:rPr>
              <a:t>Character of women was given more importance. </a:t>
            </a:r>
            <a:endParaRPr lang="en-IN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03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1852" y="89942"/>
            <a:ext cx="8596668" cy="794479"/>
          </a:xfrm>
        </p:spPr>
        <p:txBody>
          <a:bodyPr/>
          <a:lstStyle/>
          <a:p>
            <a:pPr algn="ctr"/>
            <a:r>
              <a:rPr lang="en-IN" b="1" dirty="0" smtClean="0">
                <a:solidFill>
                  <a:srgbClr val="0070C0"/>
                </a:solidFill>
              </a:rPr>
              <a:t>Types of Marriages</a:t>
            </a:r>
            <a:endParaRPr lang="en-IN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725" y="734519"/>
            <a:ext cx="11212641" cy="5771212"/>
          </a:xfrm>
        </p:spPr>
        <p:txBody>
          <a:bodyPr>
            <a:normAutofit lnSpcReduction="10000"/>
          </a:bodyPr>
          <a:lstStyle/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IN" sz="2400" b="1" dirty="0" smtClean="0"/>
              <a:t>Ancient form of Marriage was known as </a:t>
            </a:r>
            <a:r>
              <a:rPr lang="en-IN" sz="2400" b="1" dirty="0" err="1" smtClean="0"/>
              <a:t>Kalavu</a:t>
            </a:r>
            <a:r>
              <a:rPr lang="en-IN" sz="2400" b="1" dirty="0" smtClean="0"/>
              <a:t> which mentioned in the </a:t>
            </a:r>
            <a:r>
              <a:rPr lang="en-IN" sz="2400" b="1" dirty="0" err="1" smtClean="0"/>
              <a:t>Sangam</a:t>
            </a:r>
            <a:r>
              <a:rPr lang="en-IN" sz="2400" b="1" dirty="0" smtClean="0"/>
              <a:t> literature.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IN" sz="2400" b="1" dirty="0" smtClean="0"/>
              <a:t>It is basic foundation of family life.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IN" sz="2400" b="1" dirty="0" smtClean="0"/>
              <a:t>Love was the basic of marriage but arrange marriage prevalent.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IN" sz="2400" b="1" dirty="0" err="1" smtClean="0"/>
              <a:t>Aintinai</a:t>
            </a:r>
            <a:endParaRPr lang="en-IN" sz="2400" b="1" dirty="0" smtClean="0"/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IN" sz="2400" b="1" dirty="0" err="1" smtClean="0"/>
              <a:t>Kaikilai</a:t>
            </a:r>
            <a:endParaRPr lang="en-IN" sz="2400" b="1" dirty="0" smtClean="0"/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IN" sz="2400" b="1" dirty="0" err="1" smtClean="0"/>
              <a:t>Peruntinai</a:t>
            </a:r>
            <a:endParaRPr lang="en-IN" sz="2400" b="1" dirty="0" smtClean="0"/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IN" sz="2400" b="1" dirty="0" err="1" smtClean="0"/>
              <a:t>Tali</a:t>
            </a:r>
            <a:r>
              <a:rPr lang="en-IN" sz="2400" b="1" dirty="0" smtClean="0"/>
              <a:t> – symbol of marriage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IN" sz="2400" b="1" dirty="0" smtClean="0"/>
              <a:t>System of giving dowry was not prominent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IN" sz="2400" b="1" dirty="0" smtClean="0"/>
              <a:t>Child Marriage allowed or practiced (</a:t>
            </a:r>
            <a:r>
              <a:rPr lang="en-IN" sz="2400" b="1" dirty="0" err="1" smtClean="0"/>
              <a:t>Kovalan</a:t>
            </a:r>
            <a:r>
              <a:rPr lang="en-IN" sz="2400" b="1" dirty="0" smtClean="0"/>
              <a:t> (16) and </a:t>
            </a:r>
            <a:r>
              <a:rPr lang="en-IN" sz="2400" b="1" dirty="0" err="1" smtClean="0"/>
              <a:t>Kannagi</a:t>
            </a:r>
            <a:r>
              <a:rPr lang="en-IN" sz="2400" b="1" dirty="0" smtClean="0"/>
              <a:t>(12) married their very young age)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IN" sz="2400" b="1" dirty="0" err="1" smtClean="0"/>
              <a:t>Megasthanese</a:t>
            </a:r>
            <a:r>
              <a:rPr lang="en-IN" sz="2400" b="1" dirty="0" smtClean="0"/>
              <a:t> mentioned his travel account about the child marriage prevalent in </a:t>
            </a:r>
            <a:r>
              <a:rPr lang="en-IN" sz="2400" b="1" dirty="0" err="1" smtClean="0"/>
              <a:t>Sangam</a:t>
            </a:r>
            <a:r>
              <a:rPr lang="en-IN" sz="2400" b="1" dirty="0" smtClean="0"/>
              <a:t> period.</a:t>
            </a:r>
          </a:p>
          <a:p>
            <a:pPr marL="0" indent="0">
              <a:buNone/>
            </a:pPr>
            <a:endParaRPr lang="en-IN" sz="2400" dirty="0" smtClean="0"/>
          </a:p>
          <a:p>
            <a:endParaRPr lang="en-IN" sz="2400" dirty="0" smtClean="0"/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2357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813" y="0"/>
            <a:ext cx="11167671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err="1" smtClean="0">
                <a:solidFill>
                  <a:schemeClr val="accent5">
                    <a:lumMod val="50000"/>
                  </a:schemeClr>
                </a:solidFill>
              </a:rPr>
              <a:t>Tolkappiyam</a:t>
            </a: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 mentioned the custom of a wife killing herself immediately after the death of her husband.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Widow treated very badly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severe restrictions imposed on them. Eating of </a:t>
            </a:r>
            <a:r>
              <a:rPr lang="en-IN" sz="2200" b="1" dirty="0" err="1" smtClean="0">
                <a:solidFill>
                  <a:schemeClr val="accent5">
                    <a:lumMod val="50000"/>
                  </a:schemeClr>
                </a:solidFill>
              </a:rPr>
              <a:t>betal</a:t>
            </a: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 leaves was prohibited.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Should wear pure white cloth and not allowed to attend any social functions.</a:t>
            </a:r>
          </a:p>
          <a:p>
            <a:pPr marL="0" indent="0">
              <a:buNone/>
            </a:pPr>
            <a:endParaRPr lang="en-IN" sz="2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IN" sz="24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Courtesans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Known as </a:t>
            </a:r>
            <a:r>
              <a:rPr lang="en-IN" sz="2200" b="1" i="1" dirty="0" err="1" smtClean="0">
                <a:solidFill>
                  <a:schemeClr val="accent5">
                    <a:lumMod val="50000"/>
                  </a:schemeClr>
                </a:solidFill>
              </a:rPr>
              <a:t>Parattaiyar</a:t>
            </a:r>
            <a:r>
              <a:rPr lang="en-IN" sz="2200" b="1" i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or </a:t>
            </a:r>
            <a:r>
              <a:rPr lang="en-IN" sz="2200" b="1" i="1" dirty="0" err="1" smtClean="0">
                <a:solidFill>
                  <a:schemeClr val="accent5">
                    <a:lumMod val="50000"/>
                  </a:schemeClr>
                </a:solidFill>
              </a:rPr>
              <a:t>Kanigaiyar</a:t>
            </a:r>
            <a:r>
              <a:rPr lang="en-IN" sz="2200" b="1" i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occupation prostitution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experts in 64 arts </a:t>
            </a:r>
          </a:p>
          <a:p>
            <a:pPr marL="0" indent="0">
              <a:buNone/>
            </a:pP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Two Types</a:t>
            </a:r>
          </a:p>
          <a:p>
            <a:pPr marL="0" indent="0">
              <a:buNone/>
            </a:pP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1. Professional prostitutes (lived separately </a:t>
            </a:r>
            <a:r>
              <a:rPr lang="en-IN" sz="2200" b="1" i="1" dirty="0">
                <a:solidFill>
                  <a:schemeClr val="accent5">
                    <a:lumMod val="50000"/>
                  </a:schemeClr>
                </a:solidFill>
              </a:rPr>
              <a:t>C</a:t>
            </a:r>
            <a:r>
              <a:rPr lang="en-IN" sz="2200" b="1" i="1" dirty="0" smtClean="0">
                <a:solidFill>
                  <a:schemeClr val="accent5">
                    <a:lumMod val="50000"/>
                  </a:schemeClr>
                </a:solidFill>
              </a:rPr>
              <a:t>heri-</a:t>
            </a:r>
            <a:r>
              <a:rPr lang="en-IN" sz="2200" b="1" i="1" dirty="0" err="1" smtClean="0">
                <a:solidFill>
                  <a:schemeClr val="accent5">
                    <a:lumMod val="50000"/>
                  </a:schemeClr>
                </a:solidFill>
              </a:rPr>
              <a:t>parattaiyar</a:t>
            </a: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en-IN" sz="2200" b="1" i="1" dirty="0" smtClean="0">
                <a:solidFill>
                  <a:schemeClr val="accent5">
                    <a:lumMod val="50000"/>
                  </a:schemeClr>
                </a:solidFill>
              </a:rPr>
              <a:t>2. Kadar-</a:t>
            </a:r>
            <a:r>
              <a:rPr lang="en-IN" sz="2200" b="1" i="1" dirty="0" err="1" smtClean="0">
                <a:solidFill>
                  <a:schemeClr val="accent5">
                    <a:lumMod val="50000"/>
                  </a:schemeClr>
                </a:solidFill>
              </a:rPr>
              <a:t>parattiyar</a:t>
            </a:r>
            <a:r>
              <a:rPr lang="en-IN" sz="2200" b="1" i="1" dirty="0" smtClean="0">
                <a:solidFill>
                  <a:schemeClr val="accent5">
                    <a:lumMod val="50000"/>
                  </a:schemeClr>
                </a:solidFill>
              </a:rPr>
              <a:t> (</a:t>
            </a:r>
            <a:r>
              <a:rPr lang="en-IN" sz="2200" b="1" dirty="0" smtClean="0">
                <a:solidFill>
                  <a:schemeClr val="accent5">
                    <a:lumMod val="50000"/>
                  </a:schemeClr>
                </a:solidFill>
              </a:rPr>
              <a:t>expert in dance. only for pleasure, without entering into wedlock)</a:t>
            </a:r>
          </a:p>
        </p:txBody>
      </p:sp>
    </p:spTree>
    <p:extLst>
      <p:ext uri="{BB962C8B-B14F-4D97-AF65-F5344CB8AC3E}">
        <p14:creationId xmlns:p14="http://schemas.microsoft.com/office/powerpoint/2010/main" val="408857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14925"/>
            <a:ext cx="8596668" cy="994347"/>
          </a:xfrm>
        </p:spPr>
        <p:txBody>
          <a:bodyPr/>
          <a:lstStyle/>
          <a:p>
            <a:pPr algn="ctr"/>
            <a:r>
              <a:rPr lang="en-IN" b="1" spc="-150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Sangam</a:t>
            </a:r>
            <a:r>
              <a:rPr lang="en-IN" b="1" spc="-150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Economy</a:t>
            </a:r>
            <a:endParaRPr lang="en-IN" b="1" spc="-15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4734" y="1109272"/>
            <a:ext cx="11077732" cy="49171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King- owner of the entire land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Agriculture was their main </a:t>
            </a:r>
            <a:r>
              <a:rPr lang="en-IN" sz="2400" b="1" dirty="0" err="1" smtClean="0">
                <a:solidFill>
                  <a:srgbClr val="002060"/>
                </a:solidFill>
              </a:rPr>
              <a:t>proffession</a:t>
            </a:r>
            <a:endParaRPr lang="en-IN" sz="24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Self-Sufficient society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Major River: </a:t>
            </a:r>
            <a:r>
              <a:rPr lang="en-IN" sz="2400" b="1" dirty="0" err="1" smtClean="0">
                <a:solidFill>
                  <a:srgbClr val="002060"/>
                </a:solidFill>
              </a:rPr>
              <a:t>Palar</a:t>
            </a:r>
            <a:r>
              <a:rPr lang="en-IN" sz="2400" b="1" dirty="0" smtClean="0">
                <a:solidFill>
                  <a:srgbClr val="002060"/>
                </a:solidFill>
              </a:rPr>
              <a:t>, </a:t>
            </a:r>
            <a:r>
              <a:rPr lang="en-IN" sz="2400" b="1" dirty="0" err="1" smtClean="0">
                <a:solidFill>
                  <a:srgbClr val="002060"/>
                </a:solidFill>
              </a:rPr>
              <a:t>Pennar</a:t>
            </a:r>
            <a:r>
              <a:rPr lang="en-IN" sz="2400" b="1" dirty="0" smtClean="0">
                <a:solidFill>
                  <a:srgbClr val="002060"/>
                </a:solidFill>
              </a:rPr>
              <a:t>, </a:t>
            </a:r>
            <a:r>
              <a:rPr lang="en-IN" sz="2400" b="1" dirty="0" err="1" smtClean="0">
                <a:solidFill>
                  <a:srgbClr val="002060"/>
                </a:solidFill>
              </a:rPr>
              <a:t>Kaveri</a:t>
            </a:r>
            <a:r>
              <a:rPr lang="en-IN" sz="2400" b="1" dirty="0" smtClean="0">
                <a:solidFill>
                  <a:srgbClr val="002060"/>
                </a:solidFill>
              </a:rPr>
              <a:t>, </a:t>
            </a:r>
            <a:r>
              <a:rPr lang="en-IN" sz="2400" b="1" dirty="0" err="1" smtClean="0">
                <a:solidFill>
                  <a:srgbClr val="002060"/>
                </a:solidFill>
              </a:rPr>
              <a:t>Vaigai</a:t>
            </a:r>
            <a:r>
              <a:rPr lang="en-IN" sz="2400" b="1" dirty="0" smtClean="0">
                <a:solidFill>
                  <a:srgbClr val="002060"/>
                </a:solidFill>
              </a:rPr>
              <a:t> &amp; </a:t>
            </a:r>
            <a:r>
              <a:rPr lang="en-IN" sz="2400" b="1" dirty="0" err="1" smtClean="0">
                <a:solidFill>
                  <a:srgbClr val="002060"/>
                </a:solidFill>
              </a:rPr>
              <a:t>Tamaraparani</a:t>
            </a:r>
            <a:endParaRPr lang="en-IN" sz="24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Tamil Society divided into rich, poor and intermediate class based on their wealth.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Economy of </a:t>
            </a:r>
            <a:r>
              <a:rPr lang="en-IN" sz="2400" b="1" dirty="0" err="1" smtClean="0">
                <a:solidFill>
                  <a:srgbClr val="002060"/>
                </a:solidFill>
              </a:rPr>
              <a:t>Sangam</a:t>
            </a:r>
            <a:r>
              <a:rPr lang="en-IN" sz="2400" b="1" dirty="0" smtClean="0">
                <a:solidFill>
                  <a:srgbClr val="002060"/>
                </a:solidFill>
              </a:rPr>
              <a:t> age decided by the development of agriculture, nature of the industry, growth of trade and commerce.</a:t>
            </a:r>
          </a:p>
          <a:p>
            <a:pPr marL="0" indent="0">
              <a:buNone/>
            </a:pPr>
            <a:endParaRPr lang="en-IN" sz="2400" b="1" dirty="0" smtClean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N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536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3285"/>
            <a:ext cx="8596668" cy="721194"/>
          </a:xfrm>
        </p:spPr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Agriculture</a:t>
            </a:r>
            <a:endParaRPr lang="en-IN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715" y="794479"/>
            <a:ext cx="11152681" cy="5246883"/>
          </a:xfrm>
        </p:spPr>
        <p:txBody>
          <a:bodyPr>
            <a:noAutofit/>
          </a:bodyPr>
          <a:lstStyle/>
          <a:p>
            <a:pPr>
              <a:buClr>
                <a:srgbClr val="FF0066"/>
              </a:buClr>
              <a:buSzPct val="88000"/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Chief occupation of the people</a:t>
            </a:r>
          </a:p>
          <a:p>
            <a:pPr>
              <a:buClr>
                <a:srgbClr val="FF0066"/>
              </a:buClr>
              <a:buSzPct val="88000"/>
              <a:buFont typeface="Wingdings" panose="05000000000000000000" pitchFamily="2" charset="2"/>
              <a:buChar char="v"/>
            </a:pPr>
            <a:r>
              <a:rPr lang="en-IN" sz="2400" b="1" i="1" dirty="0" err="1" smtClean="0">
                <a:solidFill>
                  <a:srgbClr val="002060"/>
                </a:solidFill>
              </a:rPr>
              <a:t>Marudham</a:t>
            </a:r>
            <a:r>
              <a:rPr lang="en-IN" sz="2400" b="1" dirty="0" smtClean="0">
                <a:solidFill>
                  <a:srgbClr val="002060"/>
                </a:solidFill>
              </a:rPr>
              <a:t> land fit for agriculture</a:t>
            </a:r>
          </a:p>
          <a:p>
            <a:pPr>
              <a:buClr>
                <a:srgbClr val="FF0066"/>
              </a:buClr>
              <a:buSzPct val="88000"/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Paddy chief products, coconuts, varieties of corn, plantains, sugarcane and cotton also.</a:t>
            </a:r>
          </a:p>
          <a:p>
            <a:pPr>
              <a:buClr>
                <a:srgbClr val="FF0066"/>
              </a:buClr>
              <a:buSzPct val="88000"/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Owner of the land and tiller of the soil known as </a:t>
            </a:r>
            <a:r>
              <a:rPr lang="en-IN" sz="2400" b="1" i="1" dirty="0" err="1" smtClean="0">
                <a:solidFill>
                  <a:srgbClr val="002060"/>
                </a:solidFill>
              </a:rPr>
              <a:t>Vellalas</a:t>
            </a:r>
            <a:r>
              <a:rPr lang="en-IN" sz="2400" b="1" i="1" dirty="0" smtClean="0">
                <a:solidFill>
                  <a:srgbClr val="002060"/>
                </a:solidFill>
              </a:rPr>
              <a:t>.</a:t>
            </a:r>
          </a:p>
          <a:p>
            <a:pPr>
              <a:buClr>
                <a:srgbClr val="FF0066"/>
              </a:buClr>
              <a:buSzPct val="88000"/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men who cultivated the soil – </a:t>
            </a:r>
            <a:r>
              <a:rPr lang="en-IN" sz="2400" b="1" i="1" dirty="0" err="1" smtClean="0">
                <a:solidFill>
                  <a:srgbClr val="002060"/>
                </a:solidFill>
              </a:rPr>
              <a:t>Ulavar</a:t>
            </a:r>
            <a:r>
              <a:rPr lang="en-IN" sz="2400" b="1" dirty="0" smtClean="0">
                <a:solidFill>
                  <a:srgbClr val="002060"/>
                </a:solidFill>
              </a:rPr>
              <a:t>. His wife called </a:t>
            </a:r>
            <a:r>
              <a:rPr lang="en-IN" sz="2400" b="1" i="1" dirty="0" err="1" smtClean="0">
                <a:solidFill>
                  <a:srgbClr val="002060"/>
                </a:solidFill>
              </a:rPr>
              <a:t>Ulathy</a:t>
            </a:r>
            <a:r>
              <a:rPr lang="en-IN" sz="2400" b="1" dirty="0" smtClean="0">
                <a:solidFill>
                  <a:srgbClr val="002060"/>
                </a:solidFill>
              </a:rPr>
              <a:t> or </a:t>
            </a:r>
            <a:r>
              <a:rPr lang="en-IN" sz="2400" b="1" i="1" dirty="0" err="1" smtClean="0">
                <a:solidFill>
                  <a:srgbClr val="002060"/>
                </a:solidFill>
              </a:rPr>
              <a:t>Ulattiyar</a:t>
            </a:r>
            <a:r>
              <a:rPr lang="en-IN" sz="2400" b="1" dirty="0" smtClean="0">
                <a:solidFill>
                  <a:srgbClr val="002060"/>
                </a:solidFill>
              </a:rPr>
              <a:t>.</a:t>
            </a:r>
          </a:p>
          <a:p>
            <a:pPr>
              <a:buClr>
                <a:srgbClr val="FF0066"/>
              </a:buClr>
              <a:buSzPct val="88000"/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Agriculturists had to pay tax (1/6 of the produce) to the king or govt.</a:t>
            </a:r>
          </a:p>
          <a:p>
            <a:pPr>
              <a:buClr>
                <a:srgbClr val="FF0066"/>
              </a:buClr>
              <a:buSzPct val="88000"/>
              <a:buFont typeface="Wingdings" panose="05000000000000000000" pitchFamily="2" charset="2"/>
              <a:buChar char="v"/>
            </a:pPr>
            <a:r>
              <a:rPr lang="en-IN" sz="2400" b="1" dirty="0" smtClean="0">
                <a:solidFill>
                  <a:srgbClr val="002060"/>
                </a:solidFill>
              </a:rPr>
              <a:t>Tax relaxation – natural calamities </a:t>
            </a:r>
          </a:p>
          <a:p>
            <a:pPr>
              <a:buClr>
                <a:srgbClr val="FF0066"/>
              </a:buClr>
              <a:buSzPct val="88000"/>
              <a:buFont typeface="Wingdings" panose="05000000000000000000" pitchFamily="2" charset="2"/>
              <a:buChar char="v"/>
            </a:pPr>
            <a:r>
              <a:rPr lang="en-IN" sz="2400" b="1" i="1" dirty="0" err="1" smtClean="0">
                <a:solidFill>
                  <a:srgbClr val="002060"/>
                </a:solidFill>
              </a:rPr>
              <a:t>Brahmadhayam</a:t>
            </a:r>
            <a:r>
              <a:rPr lang="en-IN" sz="2400" b="1" dirty="0" smtClean="0">
                <a:solidFill>
                  <a:srgbClr val="002060"/>
                </a:solidFill>
              </a:rPr>
              <a:t> – tax- free land or exempted from taxation</a:t>
            </a:r>
          </a:p>
          <a:p>
            <a:pPr>
              <a:buClr>
                <a:srgbClr val="FF0066"/>
              </a:buClr>
              <a:buSzPct val="88000"/>
              <a:buFont typeface="Wingdings" panose="05000000000000000000" pitchFamily="2" charset="2"/>
              <a:buChar char="v"/>
            </a:pPr>
            <a:endParaRPr lang="en-IN" sz="2400" b="1" dirty="0" smtClean="0">
              <a:solidFill>
                <a:srgbClr val="002060"/>
              </a:solidFill>
            </a:endParaRPr>
          </a:p>
          <a:p>
            <a:pPr>
              <a:buClr>
                <a:srgbClr val="FF0066"/>
              </a:buClr>
              <a:buSzPct val="88000"/>
              <a:buFont typeface="Wingdings" panose="05000000000000000000" pitchFamily="2" charset="2"/>
              <a:buChar char="v"/>
            </a:pPr>
            <a:endParaRPr lang="en-IN" sz="2400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208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324" y="239842"/>
            <a:ext cx="8596668" cy="859436"/>
          </a:xfrm>
        </p:spPr>
        <p:txBody>
          <a:bodyPr/>
          <a:lstStyle/>
          <a:p>
            <a:r>
              <a:rPr lang="en-IN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Industry</a:t>
            </a:r>
            <a:endParaRPr lang="en-IN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11" y="1219200"/>
            <a:ext cx="11602387" cy="405733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</a:rPr>
              <a:t>Well developed in the field of Industries and crafts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</a:rPr>
              <a:t>After Agriculture, Spinning and weaving were given importance.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</a:rPr>
              <a:t>Women spent their spare time in spinning cotton threads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err="1" smtClean="0">
                <a:solidFill>
                  <a:srgbClr val="002060"/>
                </a:solidFill>
              </a:rPr>
              <a:t>Uraiyur</a:t>
            </a:r>
            <a:r>
              <a:rPr lang="en-IN" sz="2400" b="1" dirty="0" smtClean="0">
                <a:solidFill>
                  <a:srgbClr val="002060"/>
                </a:solidFill>
              </a:rPr>
              <a:t> and Madurai chief centres of Handloom industry. </a:t>
            </a:r>
            <a:r>
              <a:rPr lang="en-IN" sz="2400" b="1" dirty="0" err="1" smtClean="0">
                <a:solidFill>
                  <a:srgbClr val="002060"/>
                </a:solidFill>
              </a:rPr>
              <a:t>Kanchi</a:t>
            </a:r>
            <a:r>
              <a:rPr lang="en-IN" sz="2400" b="1" dirty="0" smtClean="0">
                <a:solidFill>
                  <a:srgbClr val="002060"/>
                </a:solidFill>
              </a:rPr>
              <a:t>- </a:t>
            </a:r>
            <a:r>
              <a:rPr lang="en-IN" sz="2400" b="1" dirty="0" err="1" smtClean="0">
                <a:solidFill>
                  <a:srgbClr val="002060"/>
                </a:solidFill>
              </a:rPr>
              <a:t>center</a:t>
            </a:r>
            <a:r>
              <a:rPr lang="en-IN" sz="2400" b="1" dirty="0" smtClean="0">
                <a:solidFill>
                  <a:srgbClr val="002060"/>
                </a:solidFill>
              </a:rPr>
              <a:t> of Textile industry.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</a:rPr>
              <a:t>Dyeing industry was developed which closely connected with spinning and weaving.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IN" sz="2400" b="1" dirty="0" smtClean="0">
                <a:solidFill>
                  <a:srgbClr val="002060"/>
                </a:solidFill>
              </a:rPr>
              <a:t>Produced high quality cotton, silk and woollen fabrics.</a:t>
            </a:r>
          </a:p>
        </p:txBody>
      </p:sp>
    </p:spTree>
    <p:extLst>
      <p:ext uri="{BB962C8B-B14F-4D97-AF65-F5344CB8AC3E}">
        <p14:creationId xmlns:p14="http://schemas.microsoft.com/office/powerpoint/2010/main" val="2429498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554637"/>
            <a:ext cx="10970023" cy="548672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</a:rPr>
              <a:t>Silk, cotton, </a:t>
            </a:r>
            <a:r>
              <a:rPr lang="en-IN" sz="2400" b="1" dirty="0" err="1">
                <a:solidFill>
                  <a:schemeClr val="accent5">
                    <a:lumMod val="75000"/>
                  </a:schemeClr>
                </a:solidFill>
              </a:rPr>
              <a:t>Wollen</a:t>
            </a: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</a:rPr>
              <a:t> cloths were sold in Madurai city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</a:rPr>
              <a:t>Exported to Ceylon, Burma, Malaya, Roman and </a:t>
            </a:r>
            <a:r>
              <a:rPr lang="en-IN" sz="2400" b="1" dirty="0" err="1">
                <a:solidFill>
                  <a:schemeClr val="accent5">
                    <a:lumMod val="75000"/>
                  </a:schemeClr>
                </a:solidFill>
              </a:rPr>
              <a:t>greek</a:t>
            </a: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</a:rPr>
              <a:t> countries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</a:rPr>
              <a:t>Textile dealers were known as </a:t>
            </a:r>
            <a:r>
              <a:rPr lang="en-IN" sz="2400" b="1" i="1" dirty="0" err="1">
                <a:solidFill>
                  <a:schemeClr val="accent5">
                    <a:lumMod val="75000"/>
                  </a:schemeClr>
                </a:solidFill>
              </a:rPr>
              <a:t>aruvai-vaniyar</a:t>
            </a:r>
            <a:r>
              <a:rPr lang="en-IN" sz="2400" b="1" i="1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</a:rPr>
              <a:t>(cutting the cloths into several pieces)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</a:rPr>
              <a:t>Tailors – </a:t>
            </a:r>
            <a:r>
              <a:rPr lang="en-IN" sz="2400" b="1" i="1" dirty="0">
                <a:solidFill>
                  <a:schemeClr val="accent5">
                    <a:lumMod val="75000"/>
                  </a:schemeClr>
                </a:solidFill>
              </a:rPr>
              <a:t>‘</a:t>
            </a:r>
            <a:r>
              <a:rPr lang="en-IN" sz="2400" b="1" i="1" dirty="0" err="1">
                <a:solidFill>
                  <a:schemeClr val="accent5">
                    <a:lumMod val="75000"/>
                  </a:schemeClr>
                </a:solidFill>
              </a:rPr>
              <a:t>tunikarans</a:t>
            </a:r>
            <a:r>
              <a:rPr lang="en-IN" sz="2400" b="1" i="1" dirty="0">
                <a:solidFill>
                  <a:schemeClr val="accent5">
                    <a:lumMod val="75000"/>
                  </a:schemeClr>
                </a:solidFill>
              </a:rPr>
              <a:t>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</a:rPr>
              <a:t>Pearl fishing another important industry in </a:t>
            </a:r>
            <a:r>
              <a:rPr lang="en-IN" sz="2400" b="1" dirty="0" err="1">
                <a:solidFill>
                  <a:schemeClr val="accent5">
                    <a:lumMod val="75000"/>
                  </a:schemeClr>
                </a:solidFill>
              </a:rPr>
              <a:t>Pandyan</a:t>
            </a: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</a:rPr>
              <a:t> kingdom.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</a:rPr>
              <a:t>Rope making, manufacture of leather and bangles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400" b="1" dirty="0">
                <a:solidFill>
                  <a:schemeClr val="accent5">
                    <a:lumMod val="75000"/>
                  </a:schemeClr>
                </a:solidFill>
              </a:rPr>
              <a:t>Fishing and salt manufacturing was the main occupation of sea- coast region.</a:t>
            </a:r>
          </a:p>
          <a:p>
            <a:pPr algn="just"/>
            <a:endParaRPr lang="en-IN" sz="2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3470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159</TotalTime>
  <Words>921</Words>
  <Application>Microsoft Office PowerPoint</Application>
  <PresentationFormat>Widescreen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Bookman Old Style</vt:lpstr>
      <vt:lpstr>Trebuchet MS</vt:lpstr>
      <vt:lpstr>Wingdings</vt:lpstr>
      <vt:lpstr>Wingdings 3</vt:lpstr>
      <vt:lpstr>Facet</vt:lpstr>
      <vt:lpstr>Sangam Society</vt:lpstr>
      <vt:lpstr>PowerPoint Presentation</vt:lpstr>
      <vt:lpstr>Status of Women </vt:lpstr>
      <vt:lpstr>Types of Marriages</vt:lpstr>
      <vt:lpstr>PowerPoint Presentation</vt:lpstr>
      <vt:lpstr>Sangam Economy</vt:lpstr>
      <vt:lpstr>Agriculture</vt:lpstr>
      <vt:lpstr>Industry</vt:lpstr>
      <vt:lpstr>PowerPoint Presentation</vt:lpstr>
      <vt:lpstr>Trade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Sangam Society</dc:title>
  <dc:creator>SMJishnu</dc:creator>
  <cp:lastModifiedBy>SMJishnu</cp:lastModifiedBy>
  <cp:revision>59</cp:revision>
  <dcterms:created xsi:type="dcterms:W3CDTF">2018-07-16T17:02:48Z</dcterms:created>
  <dcterms:modified xsi:type="dcterms:W3CDTF">2018-08-14T14:56:32Z</dcterms:modified>
</cp:coreProperties>
</file>